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563" r:id="rId1"/>
  </p:sldMasterIdLst>
  <p:sldIdLst>
    <p:sldId id="256" r:id="rId2"/>
    <p:sldId id="267" r:id="rId3"/>
    <p:sldId id="276" r:id="rId4"/>
    <p:sldId id="277" r:id="rId5"/>
    <p:sldId id="268" r:id="rId6"/>
    <p:sldId id="259" r:id="rId7"/>
    <p:sldId id="279" r:id="rId8"/>
    <p:sldId id="266" r:id="rId9"/>
    <p:sldId id="258" r:id="rId10"/>
    <p:sldId id="281" r:id="rId11"/>
    <p:sldId id="287" r:id="rId12"/>
    <p:sldId id="278" r:id="rId13"/>
    <p:sldId id="283" r:id="rId14"/>
    <p:sldId id="285" r:id="rId15"/>
    <p:sldId id="265" r:id="rId16"/>
    <p:sldId id="269" r:id="rId17"/>
    <p:sldId id="270" r:id="rId18"/>
    <p:sldId id="28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8"/>
  </p:normalViewPr>
  <p:slideViewPr>
    <p:cSldViewPr snapToGrid="0" snapToObjects="1">
      <p:cViewPr varScale="1">
        <p:scale>
          <a:sx n="76" d="100"/>
          <a:sy n="76" d="100"/>
        </p:scale>
        <p:origin x="216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tiff>
</file>

<file path=ppt/media/image12.png>
</file>

<file path=ppt/media/image13.tiff>
</file>

<file path=ppt/media/image14.png>
</file>

<file path=ppt/media/image15.tiff>
</file>

<file path=ppt/media/image16.png>
</file>

<file path=ppt/media/image17.tiff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63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5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635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40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27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8021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36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9446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087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503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204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E9B9122-9652-D548-B34F-95093F126FD3}" type="datetimeFigureOut">
              <a:rPr lang="en-US" smtClean="0"/>
              <a:t>10/30/18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597559C-D598-4E43-B97F-76CC117422F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9996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64" r:id="rId1"/>
    <p:sldLayoutId id="2147485565" r:id="rId2"/>
    <p:sldLayoutId id="2147485566" r:id="rId3"/>
    <p:sldLayoutId id="2147485567" r:id="rId4"/>
    <p:sldLayoutId id="2147485568" r:id="rId5"/>
    <p:sldLayoutId id="2147485569" r:id="rId6"/>
    <p:sldLayoutId id="2147485570" r:id="rId7"/>
    <p:sldLayoutId id="2147485571" r:id="rId8"/>
    <p:sldLayoutId id="2147485572" r:id="rId9"/>
    <p:sldLayoutId id="2147485573" r:id="rId10"/>
    <p:sldLayoutId id="2147485574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yanlei.wordpress.com/2011/04/05/ammai_07-nonlinear-dimensionality-reduction-by-locally-linear-embedding/" TargetMode="External"/><Relationship Id="rId2" Type="http://schemas.openxmlformats.org/officeDocument/2006/relationships/hyperlink" Target="https://blog.paperspace.com/dimension-reduction-with-lle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2B861-98FD-BF49-ACC4-7C4C458041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733" y="795867"/>
            <a:ext cx="11006667" cy="734376"/>
          </a:xfrm>
        </p:spPr>
        <p:txBody>
          <a:bodyPr>
            <a:noAutofit/>
          </a:bodyPr>
          <a:lstStyle/>
          <a:p>
            <a:pPr algn="ctr"/>
            <a:r>
              <a:rPr lang="en-US" sz="3200" b="1" dirty="0">
                <a:latin typeface="Angsana New" panose="02020603050405020304" pitchFamily="18" charset="-34"/>
                <a:cs typeface="Angsana New" panose="02020603050405020304" pitchFamily="18" charset="-34"/>
              </a:rPr>
              <a:t>Dimensionality Reduction Review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79FAC-B139-0247-8C3A-DC61ACF8B5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4093104"/>
            <a:ext cx="9144000" cy="1655762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ngsana New" panose="02020603050405020304" pitchFamily="18" charset="-34"/>
                <a:cs typeface="Angsana New" panose="02020603050405020304" pitchFamily="18" charset="-34"/>
              </a:rPr>
              <a:t>Dalyn McCauley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44C627-DBFE-A84F-B021-CC3CF0C9A2F0}"/>
              </a:ext>
            </a:extLst>
          </p:cNvPr>
          <p:cNvSpPr txBox="1"/>
          <p:nvPr/>
        </p:nvSpPr>
        <p:spPr>
          <a:xfrm>
            <a:off x="4288178" y="1530243"/>
            <a:ext cx="36156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LAURENS VAN DER MAATEN</a:t>
            </a:r>
          </a:p>
          <a:p>
            <a:pPr algn="ctr"/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ERIC POSTMA</a:t>
            </a:r>
          </a:p>
          <a:p>
            <a:pPr algn="ctr"/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JAAP VAN DER HERIK</a:t>
            </a:r>
          </a:p>
          <a:p>
            <a:pPr algn="ctr"/>
            <a:r>
              <a:rPr lang="en-US" dirty="0">
                <a:latin typeface="Angsana New" panose="02020603050405020304" pitchFamily="18" charset="-34"/>
                <a:cs typeface="Angsana New" panose="02020603050405020304" pitchFamily="18" charset="-34"/>
              </a:rPr>
              <a:t>2009</a:t>
            </a:r>
          </a:p>
        </p:txBody>
      </p:sp>
    </p:spTree>
    <p:extLst>
      <p:ext uri="{BB962C8B-B14F-4D97-AF65-F5344CB8AC3E}">
        <p14:creationId xmlns:p14="http://schemas.microsoft.com/office/powerpoint/2010/main" val="5803684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ED0EA-8DE3-B448-A633-795908ABD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ISOmap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0F00FE-E64D-984E-8AC2-4EE5CBBA70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467" y="840316"/>
            <a:ext cx="11802533" cy="5282105"/>
          </a:xfrm>
        </p:spPr>
        <p:txBody>
          <a:bodyPr>
            <a:normAutofit/>
          </a:bodyPr>
          <a:lstStyle/>
          <a:p>
            <a:r>
              <a:rPr lang="en-US" sz="2800" dirty="0"/>
              <a:t>Weaknesses</a:t>
            </a:r>
          </a:p>
          <a:p>
            <a:pPr lvl="1"/>
            <a:r>
              <a:rPr lang="en-US" sz="2400" dirty="0"/>
              <a:t>Prone to short circuiting </a:t>
            </a:r>
          </a:p>
          <a:p>
            <a:pPr lvl="1"/>
            <a:r>
              <a:rPr lang="en-US" sz="2400" dirty="0"/>
              <a:t>Highly effected by noise in the data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3DDFDF-03E5-E749-8A58-9967CF2E0A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054" y="3826932"/>
            <a:ext cx="2904072" cy="2364569"/>
          </a:xfrm>
          <a:prstGeom prst="rect">
            <a:avLst/>
          </a:prstGeom>
          <a:ln>
            <a:noFill/>
          </a:ln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0399C287-6E42-3B42-8CA6-59296E974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084" y="1854116"/>
            <a:ext cx="5615724" cy="4406465"/>
          </a:xfrm>
          <a:prstGeom prst="rect">
            <a:avLst/>
          </a:prstGeom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21E0D7-D5E6-C845-BABF-2536A4566681}"/>
              </a:ext>
            </a:extLst>
          </p:cNvPr>
          <p:cNvSpPr txBox="1"/>
          <p:nvPr/>
        </p:nvSpPr>
        <p:spPr>
          <a:xfrm>
            <a:off x="2264041" y="6260581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Short Circuiting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32D796-48D5-804B-853E-2FF2C03F19D3}"/>
              </a:ext>
            </a:extLst>
          </p:cNvPr>
          <p:cNvSpPr txBox="1"/>
          <p:nvPr/>
        </p:nvSpPr>
        <p:spPr>
          <a:xfrm>
            <a:off x="8304214" y="6260581"/>
            <a:ext cx="20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Effect of noise</a:t>
            </a:r>
          </a:p>
        </p:txBody>
      </p:sp>
    </p:spTree>
    <p:extLst>
      <p:ext uri="{BB962C8B-B14F-4D97-AF65-F5344CB8AC3E}">
        <p14:creationId xmlns:p14="http://schemas.microsoft.com/office/powerpoint/2010/main" val="3491439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ED3EBB-0E1E-304E-B930-6D587EEE5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linear embedding (</a:t>
            </a:r>
            <a:r>
              <a:rPr lang="en-US" dirty="0" err="1"/>
              <a:t>lle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22A9E-A3CD-E744-A934-E6FF3F8FDB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659" y="1893292"/>
            <a:ext cx="6226008" cy="3678303"/>
          </a:xfrm>
        </p:spPr>
        <p:txBody>
          <a:bodyPr>
            <a:normAutofit fontScale="92500"/>
          </a:bodyPr>
          <a:lstStyle/>
          <a:p>
            <a:r>
              <a:rPr lang="en-US" sz="3000" dirty="0"/>
              <a:t>Maintain local topology of manifold</a:t>
            </a:r>
          </a:p>
          <a:p>
            <a:pPr lvl="1"/>
            <a:r>
              <a:rPr lang="en-US" sz="2600" dirty="0"/>
              <a:t>Construct a neighborhood map around xi</a:t>
            </a:r>
            <a:endParaRPr lang="en-US" sz="2600" b="1" dirty="0"/>
          </a:p>
          <a:p>
            <a:pPr lvl="1"/>
            <a:r>
              <a:rPr lang="en-US" sz="2600" dirty="0"/>
              <a:t>Calculate a local linear weights between point and k-nearest neighbors, w</a:t>
            </a:r>
          </a:p>
          <a:p>
            <a:pPr lvl="1"/>
            <a:r>
              <a:rPr lang="en-US" sz="2600" dirty="0"/>
              <a:t>Apply linear weights to reconstruct neighbors in low dimensional space </a:t>
            </a:r>
            <a:r>
              <a:rPr lang="en-US" sz="2600" b="1" dirty="0"/>
              <a:t>Y</a:t>
            </a:r>
          </a:p>
          <a:p>
            <a:r>
              <a:rPr lang="en-US" sz="3000" dirty="0"/>
              <a:t>Minimize the cost function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E5756B-5C03-F746-8898-D3E553F39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9613" y="1840414"/>
            <a:ext cx="2976472" cy="30194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F23E0C-AFFD-DB4A-9C47-D5E47E3E80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13" y="5571595"/>
            <a:ext cx="6591300" cy="889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320D59-E7A0-2343-B81D-98DA422364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369" b="12687"/>
          <a:stretch/>
        </p:blipFill>
        <p:spPr>
          <a:xfrm>
            <a:off x="7344890" y="4859867"/>
            <a:ext cx="4265918" cy="1998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44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F2A93-1EA8-6640-B447-5140E2A48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Sammon 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6FA16-F83E-AE49-B319-05BD9111A0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25" y="2016781"/>
            <a:ext cx="7727286" cy="4758810"/>
          </a:xfrm>
        </p:spPr>
        <p:txBody>
          <a:bodyPr>
            <a:normAutofit/>
          </a:bodyPr>
          <a:lstStyle/>
          <a:p>
            <a:r>
              <a:rPr lang="en-US" sz="2400" dirty="0"/>
              <a:t>Sammon mapping aims to minimize the corresponding pairwise distances in </a:t>
            </a:r>
            <a:r>
              <a:rPr lang="en-US" sz="2400" b="1" dirty="0"/>
              <a:t>Y </a:t>
            </a:r>
            <a:r>
              <a:rPr lang="en-US" sz="2400" dirty="0"/>
              <a:t>and  </a:t>
            </a:r>
            <a:r>
              <a:rPr lang="en-US" sz="2400" b="1" dirty="0"/>
              <a:t>X</a:t>
            </a:r>
          </a:p>
          <a:p>
            <a:r>
              <a:rPr lang="en-US" sz="2400" dirty="0"/>
              <a:t>Iteratively optimizes the cost function, initializing at random configuration of points and incrementally changing until minimized</a:t>
            </a:r>
          </a:p>
          <a:p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Retains local structure of data by assigning equal weight to all pairwise distances</a:t>
            </a:r>
          </a:p>
          <a:p>
            <a:r>
              <a:rPr lang="en-US" sz="2400" dirty="0"/>
              <a:t>Mainly for visualization purposes</a:t>
            </a:r>
          </a:p>
          <a:p>
            <a:pPr marL="0" indent="0">
              <a:buNone/>
            </a:pP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582036-7C76-194C-9208-DD39F5C708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488" y="3915702"/>
            <a:ext cx="3899737" cy="9609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C4C5185-4E6B-3B4A-923E-C7A03FF17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7863" y="4332839"/>
            <a:ext cx="2483604" cy="248360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DF2822-4033-E242-ADCA-40B126E49C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6818" b="53510"/>
          <a:stretch/>
        </p:blipFill>
        <p:spPr>
          <a:xfrm>
            <a:off x="8827863" y="2069237"/>
            <a:ext cx="2727821" cy="2326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263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96591-BD24-CC43-9689-05C65BB2A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cost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72336A-751C-2544-866F-63F7A4002B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3268" y="1994956"/>
            <a:ext cx="7906300" cy="4863044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85DC95-A675-A845-BEEE-BD9BC444062B}"/>
              </a:ext>
            </a:extLst>
          </p:cNvPr>
          <p:cNvSpPr txBox="1"/>
          <p:nvPr/>
        </p:nvSpPr>
        <p:spPr>
          <a:xfrm>
            <a:off x="8781477" y="3722157"/>
            <a:ext cx="3021056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n -  </a:t>
            </a:r>
            <a:r>
              <a:rPr lang="en-US" dirty="0"/>
              <a:t>number of instances</a:t>
            </a:r>
          </a:p>
          <a:p>
            <a:r>
              <a:rPr lang="en-US" dirty="0"/>
              <a:t>D - data dimensionality</a:t>
            </a:r>
          </a:p>
          <a:p>
            <a:r>
              <a:rPr lang="en-US" i="1" dirty="0"/>
              <a:t>k</a:t>
            </a:r>
            <a:r>
              <a:rPr lang="en-US" dirty="0"/>
              <a:t> - nearest neighbors</a:t>
            </a:r>
          </a:p>
          <a:p>
            <a:r>
              <a:rPr lang="en-US" i="1" dirty="0"/>
              <a:t>d - </a:t>
            </a:r>
            <a:r>
              <a:rPr lang="en-US" dirty="0"/>
              <a:t>target dimensionality</a:t>
            </a:r>
          </a:p>
          <a:p>
            <a:r>
              <a:rPr lang="en-US" i="1" dirty="0"/>
              <a:t>P - </a:t>
            </a:r>
            <a:r>
              <a:rPr lang="en-US" dirty="0"/>
              <a:t>ratio of nonzero elements </a:t>
            </a:r>
          </a:p>
          <a:p>
            <a:r>
              <a:rPr lang="en-US" i="1" dirty="0"/>
              <a:t>w</a:t>
            </a:r>
            <a:r>
              <a:rPr lang="en-US" dirty="0"/>
              <a:t> - weighting component</a:t>
            </a:r>
          </a:p>
          <a:p>
            <a:r>
              <a:rPr lang="en-US" i="1" dirty="0"/>
              <a:t>m</a:t>
            </a:r>
            <a:r>
              <a:rPr lang="en-US" dirty="0"/>
              <a:t> - models used</a:t>
            </a:r>
          </a:p>
          <a:p>
            <a:r>
              <a:rPr lang="en-US" i="1" dirty="0" err="1"/>
              <a:t>i</a:t>
            </a:r>
            <a:r>
              <a:rPr lang="en-US" dirty="0"/>
              <a:t> - number of iterations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DD9E8D5-759D-A74C-916D-9DEA44F162DA}"/>
              </a:ext>
            </a:extLst>
          </p:cNvPr>
          <p:cNvCxnSpPr/>
          <p:nvPr/>
        </p:nvCxnSpPr>
        <p:spPr>
          <a:xfrm>
            <a:off x="410060" y="2481943"/>
            <a:ext cx="43480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2EEF41D-DF09-D34A-BA31-882E729078FB}"/>
              </a:ext>
            </a:extLst>
          </p:cNvPr>
          <p:cNvCxnSpPr/>
          <p:nvPr/>
        </p:nvCxnSpPr>
        <p:spPr>
          <a:xfrm>
            <a:off x="410060" y="3055257"/>
            <a:ext cx="43480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0676990-8AF7-C043-B7B7-F04F9556C209}"/>
              </a:ext>
            </a:extLst>
          </p:cNvPr>
          <p:cNvCxnSpPr/>
          <p:nvPr/>
        </p:nvCxnSpPr>
        <p:spPr>
          <a:xfrm>
            <a:off x="410060" y="3338285"/>
            <a:ext cx="43480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B9E953E-E5AA-F54D-9978-526687D6E8D8}"/>
              </a:ext>
            </a:extLst>
          </p:cNvPr>
          <p:cNvCxnSpPr/>
          <p:nvPr/>
        </p:nvCxnSpPr>
        <p:spPr>
          <a:xfrm>
            <a:off x="410060" y="5326742"/>
            <a:ext cx="43480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1893B0EA-F577-4345-B9F1-2CC28B7A7E19}"/>
              </a:ext>
            </a:extLst>
          </p:cNvPr>
          <p:cNvCxnSpPr/>
          <p:nvPr/>
        </p:nvCxnSpPr>
        <p:spPr>
          <a:xfrm>
            <a:off x="410060" y="4209142"/>
            <a:ext cx="434808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Donut 15">
            <a:extLst>
              <a:ext uri="{FF2B5EF4-FFF2-40B4-BE49-F238E27FC236}">
                <a16:creationId xmlns:a16="http://schemas.microsoft.com/office/drawing/2014/main" id="{2FF13641-0E86-B444-B881-A9D4804CBBBC}"/>
              </a:ext>
            </a:extLst>
          </p:cNvPr>
          <p:cNvSpPr/>
          <p:nvPr/>
        </p:nvSpPr>
        <p:spPr>
          <a:xfrm>
            <a:off x="6451600" y="5164666"/>
            <a:ext cx="897467" cy="356809"/>
          </a:xfrm>
          <a:prstGeom prst="donut">
            <a:avLst>
              <a:gd name="adj" fmla="val 6423"/>
            </a:avLst>
          </a:prstGeom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9599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2EB76-71F8-1443-9A9D-0094B699A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Experimental setup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CDCD43-5894-FB4F-8375-AD3BF5F97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685" y="702156"/>
            <a:ext cx="11029615" cy="3678303"/>
          </a:xfrm>
        </p:spPr>
        <p:txBody>
          <a:bodyPr>
            <a:normAutofit/>
          </a:bodyPr>
          <a:lstStyle/>
          <a:p>
            <a:r>
              <a:rPr lang="en-US" sz="2400" dirty="0"/>
              <a:t>Apply all 13 techniques to artificial datasets and natural datasets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74ECFED-1576-6441-B9A1-2E0B6A4F69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20"/>
          <a:stretch/>
        </p:blipFill>
        <p:spPr>
          <a:xfrm>
            <a:off x="997148" y="2541307"/>
            <a:ext cx="4050904" cy="3766458"/>
          </a:xfrm>
          <a:prstGeom prst="rect">
            <a:avLst/>
          </a:prstGeom>
        </p:spPr>
      </p:pic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A3F5026-FAAB-D445-BF3A-AA3D7BB04B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7487553"/>
              </p:ext>
            </p:extLst>
          </p:nvPr>
        </p:nvGraphicFramePr>
        <p:xfrm>
          <a:off x="5952492" y="3062640"/>
          <a:ext cx="5367866" cy="272379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5334">
                  <a:extLst>
                    <a:ext uri="{9D8B030D-6E8A-4147-A177-3AD203B41FA5}">
                      <a16:colId xmlns:a16="http://schemas.microsoft.com/office/drawing/2014/main" val="3873004119"/>
                    </a:ext>
                  </a:extLst>
                </a:gridCol>
                <a:gridCol w="2275787">
                  <a:extLst>
                    <a:ext uri="{9D8B030D-6E8A-4147-A177-3AD203B41FA5}">
                      <a16:colId xmlns:a16="http://schemas.microsoft.com/office/drawing/2014/main" val="726641033"/>
                    </a:ext>
                  </a:extLst>
                </a:gridCol>
                <a:gridCol w="1906745">
                  <a:extLst>
                    <a:ext uri="{9D8B030D-6E8A-4147-A177-3AD203B41FA5}">
                      <a16:colId xmlns:a16="http://schemas.microsoft.com/office/drawing/2014/main" val="2007499674"/>
                    </a:ext>
                  </a:extLst>
                </a:gridCol>
              </a:tblGrid>
              <a:tr h="440267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Dimensionality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0102817"/>
                  </a:ext>
                </a:extLst>
              </a:tr>
              <a:tr h="570881">
                <a:tc>
                  <a:txBody>
                    <a:bodyPr/>
                    <a:lstStyle/>
                    <a:p>
                      <a:r>
                        <a:rPr lang="en-US" dirty="0"/>
                        <a:t>MNIST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Handwritten digits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 = 787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2703041"/>
                  </a:ext>
                </a:extLst>
              </a:tr>
              <a:tr h="570881">
                <a:tc>
                  <a:txBody>
                    <a:bodyPr/>
                    <a:lstStyle/>
                    <a:p>
                      <a:r>
                        <a:rPr lang="en-US" dirty="0"/>
                        <a:t>COIL20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Object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 = 1024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8704197"/>
                  </a:ext>
                </a:extLst>
              </a:tr>
              <a:tr h="570881">
                <a:tc>
                  <a:txBody>
                    <a:bodyPr/>
                    <a:lstStyle/>
                    <a:p>
                      <a:r>
                        <a:rPr lang="en-US" dirty="0"/>
                        <a:t>NiSIS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Pedestrian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 = 648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103132"/>
                  </a:ext>
                </a:extLst>
              </a:tr>
              <a:tr h="570881">
                <a:tc>
                  <a:txBody>
                    <a:bodyPr/>
                    <a:lstStyle/>
                    <a:p>
                      <a:r>
                        <a:rPr lang="en-US" dirty="0"/>
                        <a:t>HIVA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Drug discovery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 = 1617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384249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C45C2A15-5D53-384E-B055-ADDFA589499E}"/>
              </a:ext>
            </a:extLst>
          </p:cNvPr>
          <p:cNvSpPr txBox="1"/>
          <p:nvPr/>
        </p:nvSpPr>
        <p:spPr>
          <a:xfrm>
            <a:off x="2048933" y="6307765"/>
            <a:ext cx="194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Artificial Datasets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95BB9B-B6FD-2645-979B-B47989AA2C66}"/>
              </a:ext>
            </a:extLst>
          </p:cNvPr>
          <p:cNvSpPr txBox="1"/>
          <p:nvPr/>
        </p:nvSpPr>
        <p:spPr>
          <a:xfrm>
            <a:off x="7772400" y="6307765"/>
            <a:ext cx="1947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Natural Datasets</a:t>
            </a:r>
          </a:p>
        </p:txBody>
      </p:sp>
    </p:spTree>
    <p:extLst>
      <p:ext uri="{BB962C8B-B14F-4D97-AF65-F5344CB8AC3E}">
        <p14:creationId xmlns:p14="http://schemas.microsoft.com/office/powerpoint/2010/main" val="26903885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2FA8E-00B9-FC4C-9067-A7C4DB990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2BF7D0-1305-3448-8115-E69828E15F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u="sng" dirty="0"/>
              <a:t>Generalized Error </a:t>
            </a:r>
            <a:r>
              <a:rPr lang="en-US" sz="2400" dirty="0"/>
              <a:t>- generalization error of 1 nearest neighbor classifier that are trained on the lower dimensional set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u="sng" dirty="0"/>
              <a:t>Trustworthiness</a:t>
            </a:r>
            <a:r>
              <a:rPr lang="en-US" sz="2400" dirty="0"/>
              <a:t> - evaluates the set of points that are among the k-nearest neighbors in the </a:t>
            </a:r>
            <a:r>
              <a:rPr lang="en-US" sz="2400" b="1" dirty="0"/>
              <a:t>low dimensional </a:t>
            </a:r>
            <a:r>
              <a:rPr lang="en-US" sz="2400" dirty="0"/>
              <a:t>space but not in the </a:t>
            </a:r>
            <a:r>
              <a:rPr lang="en-US" sz="2400" b="1" dirty="0"/>
              <a:t>high dimensional</a:t>
            </a:r>
            <a:r>
              <a:rPr lang="en-US" sz="2400" dirty="0"/>
              <a:t> space.</a:t>
            </a:r>
          </a:p>
          <a:p>
            <a:endParaRPr lang="en-US" sz="2400" dirty="0"/>
          </a:p>
          <a:p>
            <a:r>
              <a:rPr lang="en-US" sz="2400" u="sng" dirty="0"/>
              <a:t>Continuity</a:t>
            </a:r>
            <a:r>
              <a:rPr lang="en-US" sz="2400" dirty="0"/>
              <a:t> - evaluates the set of points that are among the k nearest neighbors in the </a:t>
            </a:r>
            <a:r>
              <a:rPr lang="en-US" sz="2400" b="1" dirty="0"/>
              <a:t>high dimensional</a:t>
            </a:r>
            <a:r>
              <a:rPr lang="en-US" sz="2400" dirty="0"/>
              <a:t> space but not in the </a:t>
            </a:r>
            <a:r>
              <a:rPr lang="en-US" sz="2400" b="1" dirty="0"/>
              <a:t>low dimensional </a:t>
            </a:r>
            <a:r>
              <a:rPr lang="en-US" sz="2400" dirty="0"/>
              <a:t>space. </a:t>
            </a:r>
          </a:p>
        </p:txBody>
      </p:sp>
    </p:spTree>
    <p:extLst>
      <p:ext uri="{BB962C8B-B14F-4D97-AF65-F5344CB8AC3E}">
        <p14:creationId xmlns:p14="http://schemas.microsoft.com/office/powerpoint/2010/main" val="2718965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B107FC-E81A-F747-93E8-2E19DAD63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Performance on Artificial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4EEC1-140B-B447-B74D-EE941F618D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052619"/>
            <a:ext cx="11349551" cy="4351338"/>
          </a:xfrm>
        </p:spPr>
        <p:txBody>
          <a:bodyPr/>
          <a:lstStyle/>
          <a:p>
            <a:r>
              <a:rPr lang="en-US" sz="2400" dirty="0"/>
              <a:t>Higher performers</a:t>
            </a:r>
          </a:p>
          <a:p>
            <a:pPr lvl="1"/>
            <a:r>
              <a:rPr lang="en-US" sz="2000" dirty="0"/>
              <a:t>Neighborhood graph techniques (</a:t>
            </a:r>
            <a:r>
              <a:rPr lang="en-US" sz="2000" dirty="0">
                <a:solidFill>
                  <a:srgbClr val="FF0000"/>
                </a:solidFill>
              </a:rPr>
              <a:t>Isomap</a:t>
            </a:r>
            <a:r>
              <a:rPr lang="en-US" sz="2000" dirty="0"/>
              <a:t>, MVU, </a:t>
            </a:r>
            <a:r>
              <a:rPr lang="en-US" sz="2000" dirty="0">
                <a:solidFill>
                  <a:srgbClr val="FF0000"/>
                </a:solidFill>
              </a:rPr>
              <a:t>LLE, </a:t>
            </a:r>
            <a:r>
              <a:rPr lang="en-US" sz="2000" dirty="0"/>
              <a:t>Laplacian Eigenmaps, LTSA, Hessian LLE)</a:t>
            </a:r>
          </a:p>
          <a:p>
            <a:r>
              <a:rPr lang="en-US" sz="2400" dirty="0"/>
              <a:t>Low performers</a:t>
            </a:r>
          </a:p>
          <a:p>
            <a:pPr lvl="1"/>
            <a:r>
              <a:rPr lang="en-US" sz="2000" dirty="0"/>
              <a:t>Technique that do not apply neighborhood graphs (</a:t>
            </a:r>
            <a:r>
              <a:rPr lang="en-US" sz="2000" dirty="0">
                <a:solidFill>
                  <a:srgbClr val="FF0000"/>
                </a:solidFill>
              </a:rPr>
              <a:t>PCA</a:t>
            </a:r>
            <a:r>
              <a:rPr lang="en-US" sz="2000" dirty="0"/>
              <a:t>, Diffusion maps,  </a:t>
            </a:r>
            <a:r>
              <a:rPr lang="en-US" sz="2000" dirty="0">
                <a:solidFill>
                  <a:srgbClr val="FF0000"/>
                </a:solidFill>
              </a:rPr>
              <a:t>Kernel PCA, Sammon Mapping</a:t>
            </a:r>
            <a:r>
              <a:rPr lang="en-US" sz="2000" dirty="0"/>
              <a:t>)</a:t>
            </a:r>
          </a:p>
          <a:p>
            <a:pPr lvl="1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50A7CF-F154-5A4C-89C6-5051E28B2A32}"/>
              </a:ext>
            </a:extLst>
          </p:cNvPr>
          <p:cNvSpPr/>
          <p:nvPr/>
        </p:nvSpPr>
        <p:spPr>
          <a:xfrm>
            <a:off x="7257" y="6199524"/>
            <a:ext cx="1227908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u="sng" dirty="0"/>
              <a:t>Neighborhood based non-linear techniques out-perform PCA for artificial  datasets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7A97BA-2F5E-CB42-B2DA-12E935B51B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4145500"/>
            <a:ext cx="10668620" cy="220843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B04206B-391D-1848-A863-379334508BAC}"/>
              </a:ext>
            </a:extLst>
          </p:cNvPr>
          <p:cNvCxnSpPr/>
          <p:nvPr/>
        </p:nvCxnSpPr>
        <p:spPr>
          <a:xfrm>
            <a:off x="2830286" y="4666342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B5FA238-BC60-9141-9CEE-ED5EA27BCB3C}"/>
              </a:ext>
            </a:extLst>
          </p:cNvPr>
          <p:cNvCxnSpPr/>
          <p:nvPr/>
        </p:nvCxnSpPr>
        <p:spPr>
          <a:xfrm>
            <a:off x="3461657" y="4666342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EC17937-068B-FD4F-8626-2F4097D5BE13}"/>
              </a:ext>
            </a:extLst>
          </p:cNvPr>
          <p:cNvCxnSpPr/>
          <p:nvPr/>
        </p:nvCxnSpPr>
        <p:spPr>
          <a:xfrm>
            <a:off x="4107542" y="4666342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4EC133-EF37-4B47-8891-A9B869F0EEF6}"/>
              </a:ext>
            </a:extLst>
          </p:cNvPr>
          <p:cNvCxnSpPr/>
          <p:nvPr/>
        </p:nvCxnSpPr>
        <p:spPr>
          <a:xfrm>
            <a:off x="7961085" y="4666342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745F5C9-0382-DB4F-929F-0FC58E561F10}"/>
              </a:ext>
            </a:extLst>
          </p:cNvPr>
          <p:cNvCxnSpPr/>
          <p:nvPr/>
        </p:nvCxnSpPr>
        <p:spPr>
          <a:xfrm>
            <a:off x="8665028" y="4666342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61360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2A14-D193-6549-9573-FA5CE7E61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on Natural 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15D36-EA70-8F4D-9A31-265B327E26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467075"/>
            <a:ext cx="10744200" cy="3428546"/>
          </a:xfrm>
        </p:spPr>
        <p:txBody>
          <a:bodyPr>
            <a:normAutofit/>
          </a:bodyPr>
          <a:lstStyle/>
          <a:p>
            <a:r>
              <a:rPr lang="en-US" sz="2400" dirty="0"/>
              <a:t>Higher performers</a:t>
            </a:r>
          </a:p>
          <a:p>
            <a:pPr lvl="1"/>
            <a:r>
              <a:rPr lang="en-US" sz="2000" dirty="0"/>
              <a:t>Techniques that do not apply neighborhood graphs (</a:t>
            </a:r>
            <a:r>
              <a:rPr lang="en-US" sz="2000" dirty="0">
                <a:solidFill>
                  <a:srgbClr val="FF0000"/>
                </a:solidFill>
              </a:rPr>
              <a:t>PCA</a:t>
            </a:r>
            <a:r>
              <a:rPr lang="en-US" sz="2000" dirty="0"/>
              <a:t>, </a:t>
            </a:r>
            <a:r>
              <a:rPr lang="en-US" sz="2000" dirty="0">
                <a:solidFill>
                  <a:srgbClr val="FF0000"/>
                </a:solidFill>
              </a:rPr>
              <a:t>Sammon Maps</a:t>
            </a:r>
            <a:r>
              <a:rPr lang="en-US" sz="2000" dirty="0"/>
              <a:t>,  Autoencoders)</a:t>
            </a:r>
          </a:p>
          <a:p>
            <a:r>
              <a:rPr lang="en-US" sz="2400" dirty="0"/>
              <a:t>Low performers</a:t>
            </a:r>
          </a:p>
          <a:p>
            <a:pPr lvl="1"/>
            <a:r>
              <a:rPr lang="en-US" sz="2000" dirty="0"/>
              <a:t>Neighborhood graph techniques (</a:t>
            </a:r>
            <a:r>
              <a:rPr lang="en-US" sz="2000" dirty="0">
                <a:solidFill>
                  <a:srgbClr val="FF0000"/>
                </a:solidFill>
              </a:rPr>
              <a:t>Isomap</a:t>
            </a:r>
            <a:r>
              <a:rPr lang="en-US" sz="2000" dirty="0"/>
              <a:t>, MVU, </a:t>
            </a:r>
            <a:r>
              <a:rPr lang="en-US" sz="2000" dirty="0">
                <a:solidFill>
                  <a:srgbClr val="FF0000"/>
                </a:solidFill>
              </a:rPr>
              <a:t>LLE</a:t>
            </a:r>
            <a:r>
              <a:rPr lang="en-US" sz="2000" dirty="0"/>
              <a:t>, Laplacian Eigenmaps, LTSA, Hessian LLE)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F8F8BB-74F1-A04F-AC3D-0CF89E49DBAD}"/>
              </a:ext>
            </a:extLst>
          </p:cNvPr>
          <p:cNvSpPr txBox="1"/>
          <p:nvPr/>
        </p:nvSpPr>
        <p:spPr>
          <a:xfrm>
            <a:off x="581192" y="6320972"/>
            <a:ext cx="107442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u="sng" dirty="0"/>
              <a:t>Most non-linear techniques do not out-perform PCA for natural datasets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053861-B39B-754D-A9F7-F830DD30B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021" y="4187811"/>
            <a:ext cx="10408541" cy="2133161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2841351-A128-644C-862A-BFE1CDC568CF}"/>
              </a:ext>
            </a:extLst>
          </p:cNvPr>
          <p:cNvCxnSpPr/>
          <p:nvPr/>
        </p:nvCxnSpPr>
        <p:spPr>
          <a:xfrm>
            <a:off x="2627086" y="4688114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0350C12-C6DC-1C4D-9C40-DB8F705B02C4}"/>
              </a:ext>
            </a:extLst>
          </p:cNvPr>
          <p:cNvCxnSpPr/>
          <p:nvPr/>
        </p:nvCxnSpPr>
        <p:spPr>
          <a:xfrm>
            <a:off x="3302000" y="4695371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D15E831-761C-0F47-B307-A0743DA0C278}"/>
              </a:ext>
            </a:extLst>
          </p:cNvPr>
          <p:cNvCxnSpPr/>
          <p:nvPr/>
        </p:nvCxnSpPr>
        <p:spPr>
          <a:xfrm>
            <a:off x="3962400" y="4695371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6BB0A37-0AB7-054F-A08A-DAECE81A0592}"/>
              </a:ext>
            </a:extLst>
          </p:cNvPr>
          <p:cNvCxnSpPr/>
          <p:nvPr/>
        </p:nvCxnSpPr>
        <p:spPr>
          <a:xfrm>
            <a:off x="7859486" y="4695371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865AAEC-C2BF-124A-BF03-3A0B9F9F3B5E}"/>
              </a:ext>
            </a:extLst>
          </p:cNvPr>
          <p:cNvCxnSpPr/>
          <p:nvPr/>
        </p:nvCxnSpPr>
        <p:spPr>
          <a:xfrm>
            <a:off x="8563429" y="4695371"/>
            <a:ext cx="478971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9753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A1342-54C5-0147-89D6-0505A5AE0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7AD49-723F-2742-9885-E5D4F1B21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[1] M. Balasubramanian, “The Isomap Algorithm and Topological Stability,” </a:t>
            </a:r>
            <a:r>
              <a:rPr lang="en-US" sz="2000" i="1" dirty="0"/>
              <a:t>Science</a:t>
            </a:r>
            <a:r>
              <a:rPr lang="en-US" sz="2000" dirty="0"/>
              <a:t>, vol. 295, no. 5552, pp. 7a – 7, Jan. 2002.</a:t>
            </a:r>
          </a:p>
          <a:p>
            <a:r>
              <a:rPr lang="en-US" sz="2000" dirty="0"/>
              <a:t>[2]Y. Zhou and S. Sun, “Local Tangent Space Discriminant Analysis,” </a:t>
            </a:r>
            <a:r>
              <a:rPr lang="en-US" sz="2000" i="1" dirty="0"/>
              <a:t>Neural Processing Letters</a:t>
            </a:r>
            <a:r>
              <a:rPr lang="en-US" sz="2000" dirty="0"/>
              <a:t>, vol. 43, no. 3, pp. 727–744, Jun. 2016.</a:t>
            </a:r>
          </a:p>
          <a:p>
            <a:r>
              <a:rPr lang="en-US" sz="2000" dirty="0"/>
              <a:t>[3] </a:t>
            </a:r>
            <a:r>
              <a:rPr lang="en-US" sz="2000" dirty="0">
                <a:hlinkClick r:id="rId2"/>
              </a:rPr>
              <a:t>https://blog.paperspace.com/dimension-reduction-with-lle/</a:t>
            </a:r>
            <a:endParaRPr lang="en-US" sz="2000" dirty="0"/>
          </a:p>
          <a:p>
            <a:r>
              <a:rPr lang="en-US" sz="2000" dirty="0"/>
              <a:t>[4] </a:t>
            </a:r>
            <a:r>
              <a:rPr lang="en-US" sz="2000" dirty="0">
                <a:hlinkClick r:id="rId3"/>
              </a:rPr>
              <a:t>https://ryanlei.wordpress.com/2011/04/05/ammai_07-nonlinear-dimensionality-reduction-by-locally-linear-embedding/</a:t>
            </a:r>
            <a:endParaRPr lang="en-US" sz="2000" dirty="0"/>
          </a:p>
          <a:p>
            <a:r>
              <a:rPr lang="en-US" sz="2000" dirty="0"/>
              <a:t>[5] https://</a:t>
            </a:r>
            <a:r>
              <a:rPr lang="en-US" sz="2000" dirty="0" err="1"/>
              <a:t>jlmelville.github.io</a:t>
            </a:r>
            <a:r>
              <a:rPr lang="en-US" sz="2000" dirty="0"/>
              <a:t>/</a:t>
            </a:r>
            <a:r>
              <a:rPr lang="en-US" sz="2000" dirty="0" err="1"/>
              <a:t>smallvis</a:t>
            </a:r>
            <a:r>
              <a:rPr lang="en-US" sz="2000" dirty="0"/>
              <a:t>/</a:t>
            </a:r>
            <a:r>
              <a:rPr lang="en-US" sz="2000" dirty="0" err="1"/>
              <a:t>mmds.html</a:t>
            </a: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598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6FE11-ABDE-0948-9372-47DD28F14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86604-E167-9C49-8293-B1711A53D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389637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Dimensionality Reduction</a:t>
            </a:r>
          </a:p>
          <a:p>
            <a:r>
              <a:rPr lang="en-US" sz="2800" dirty="0"/>
              <a:t>Linear PCA</a:t>
            </a:r>
          </a:p>
          <a:p>
            <a:r>
              <a:rPr lang="en-US" sz="2800" dirty="0"/>
              <a:t>Non-linear techniques</a:t>
            </a:r>
          </a:p>
          <a:p>
            <a:pPr lvl="1"/>
            <a:r>
              <a:rPr lang="en-US" sz="2400" dirty="0"/>
              <a:t>Neighborhood-graph</a:t>
            </a:r>
          </a:p>
          <a:p>
            <a:pPr lvl="1"/>
            <a:r>
              <a:rPr lang="en-US" sz="2400" dirty="0"/>
              <a:t>Kernel Based</a:t>
            </a:r>
          </a:p>
          <a:p>
            <a:pPr lvl="1"/>
            <a:r>
              <a:rPr lang="en-US" sz="2400" dirty="0"/>
              <a:t>Manifold Learning</a:t>
            </a:r>
          </a:p>
          <a:p>
            <a:r>
              <a:rPr lang="en-US" sz="2800" dirty="0"/>
              <a:t>Computational Costs</a:t>
            </a:r>
          </a:p>
          <a:p>
            <a:r>
              <a:rPr lang="en-US" sz="2800" dirty="0"/>
              <a:t>Experiment Results</a:t>
            </a:r>
          </a:p>
        </p:txBody>
      </p:sp>
    </p:spTree>
    <p:extLst>
      <p:ext uri="{BB962C8B-B14F-4D97-AF65-F5344CB8AC3E}">
        <p14:creationId xmlns:p14="http://schemas.microsoft.com/office/powerpoint/2010/main" val="3349179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B8D97-2194-2646-81C5-BF6B12220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Dimensionality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5C2F4-11F1-FC42-85F4-4342581A74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209056"/>
            <a:ext cx="10515600" cy="51420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u="sng" dirty="0"/>
              <a:t>Dimensionality Reduction</a:t>
            </a:r>
          </a:p>
          <a:p>
            <a:pPr marL="0" indent="0">
              <a:buNone/>
            </a:pPr>
            <a:r>
              <a:rPr lang="en-US" sz="2800" dirty="0"/>
              <a:t>Is the transformation of high dimensional data into a meaningful representation of reduced dimensionality</a:t>
            </a:r>
          </a:p>
          <a:p>
            <a:pPr marL="0" indent="0">
              <a:buNone/>
            </a:pPr>
            <a:r>
              <a:rPr lang="en-US" sz="2800" u="sng" dirty="0"/>
              <a:t>Goal</a:t>
            </a:r>
          </a:p>
          <a:p>
            <a:pPr marL="0" indent="0">
              <a:buNone/>
            </a:pPr>
            <a:r>
              <a:rPr lang="en-US" sz="2800" dirty="0"/>
              <a:t>Facilitate classification, visualization, compression and noise reduction of high dimensional data while maintaining data information and structure</a:t>
            </a:r>
          </a:p>
        </p:txBody>
      </p:sp>
    </p:spTree>
    <p:extLst>
      <p:ext uri="{BB962C8B-B14F-4D97-AF65-F5344CB8AC3E}">
        <p14:creationId xmlns:p14="http://schemas.microsoft.com/office/powerpoint/2010/main" val="2468034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6BAC9-AD77-7D4B-8D10-CAAF5719C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8560"/>
            <a:ext cx="10515600" cy="1325563"/>
          </a:xfrm>
        </p:spPr>
        <p:txBody>
          <a:bodyPr/>
          <a:lstStyle/>
          <a:p>
            <a:r>
              <a:rPr lang="en-US" dirty="0"/>
              <a:t>Dimensionality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0B2D0A-78BA-8A45-AF48-048D2875E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38423"/>
            <a:ext cx="10515600" cy="4351338"/>
          </a:xfrm>
        </p:spPr>
        <p:txBody>
          <a:bodyPr/>
          <a:lstStyle/>
          <a:p>
            <a:r>
              <a:rPr lang="en-US" sz="2800" dirty="0"/>
              <a:t>Principal component analysis is the most common method but is not always the best choice</a:t>
            </a:r>
          </a:p>
          <a:p>
            <a:r>
              <a:rPr lang="en-US" sz="2800" dirty="0"/>
              <a:t>Non-linear techniques can deal with complex non-linear data</a:t>
            </a: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2768B53-1B64-2441-99E8-59D5B0F377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r="-1465" b="48885"/>
          <a:stretch/>
        </p:blipFill>
        <p:spPr>
          <a:xfrm>
            <a:off x="2711456" y="3596921"/>
            <a:ext cx="6769088" cy="2985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52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16DBD4-FBE9-734A-B53B-CF353B7695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932" y="829734"/>
            <a:ext cx="12036068" cy="5249334"/>
          </a:xfrm>
        </p:spPr>
      </p:pic>
      <p:sp>
        <p:nvSpPr>
          <p:cNvPr id="13" name="Donut 12">
            <a:extLst>
              <a:ext uri="{FF2B5EF4-FFF2-40B4-BE49-F238E27FC236}">
                <a16:creationId xmlns:a16="http://schemas.microsoft.com/office/drawing/2014/main" id="{AA1C5D84-5D43-BA40-9B48-1B946BDCB457}"/>
              </a:ext>
            </a:extLst>
          </p:cNvPr>
          <p:cNvSpPr/>
          <p:nvPr/>
        </p:nvSpPr>
        <p:spPr>
          <a:xfrm>
            <a:off x="278192" y="4847771"/>
            <a:ext cx="1330475" cy="558801"/>
          </a:xfrm>
          <a:prstGeom prst="donut">
            <a:avLst>
              <a:gd name="adj" fmla="val 8619"/>
            </a:avLst>
          </a:prstGeom>
          <a:solidFill>
            <a:srgbClr val="FF000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Donut 13">
            <a:extLst>
              <a:ext uri="{FF2B5EF4-FFF2-40B4-BE49-F238E27FC236}">
                <a16:creationId xmlns:a16="http://schemas.microsoft.com/office/drawing/2014/main" id="{938F44A5-3EA2-6B44-A275-0F0FEF0D7AF9}"/>
              </a:ext>
            </a:extLst>
          </p:cNvPr>
          <p:cNvSpPr/>
          <p:nvPr/>
        </p:nvSpPr>
        <p:spPr>
          <a:xfrm>
            <a:off x="2855686" y="4852610"/>
            <a:ext cx="1330475" cy="558801"/>
          </a:xfrm>
          <a:prstGeom prst="donut">
            <a:avLst>
              <a:gd name="adj" fmla="val 8619"/>
            </a:avLst>
          </a:prstGeom>
          <a:solidFill>
            <a:srgbClr val="FF000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Donut 14">
            <a:extLst>
              <a:ext uri="{FF2B5EF4-FFF2-40B4-BE49-F238E27FC236}">
                <a16:creationId xmlns:a16="http://schemas.microsoft.com/office/drawing/2014/main" id="{82EB9CA0-A715-354D-BF63-72DE3FE061BD}"/>
              </a:ext>
            </a:extLst>
          </p:cNvPr>
          <p:cNvSpPr/>
          <p:nvPr/>
        </p:nvSpPr>
        <p:spPr>
          <a:xfrm>
            <a:off x="8101392" y="3323771"/>
            <a:ext cx="1330475" cy="558801"/>
          </a:xfrm>
          <a:prstGeom prst="donut">
            <a:avLst>
              <a:gd name="adj" fmla="val 8619"/>
            </a:avLst>
          </a:prstGeom>
          <a:solidFill>
            <a:srgbClr val="FF000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Donut 15">
            <a:extLst>
              <a:ext uri="{FF2B5EF4-FFF2-40B4-BE49-F238E27FC236}">
                <a16:creationId xmlns:a16="http://schemas.microsoft.com/office/drawing/2014/main" id="{CB1EE75D-82DB-CB43-9DF2-C23FFE1C98DF}"/>
              </a:ext>
            </a:extLst>
          </p:cNvPr>
          <p:cNvSpPr/>
          <p:nvPr/>
        </p:nvSpPr>
        <p:spPr>
          <a:xfrm>
            <a:off x="5493658" y="4847770"/>
            <a:ext cx="1330475" cy="558801"/>
          </a:xfrm>
          <a:prstGeom prst="donut">
            <a:avLst>
              <a:gd name="adj" fmla="val 8619"/>
            </a:avLst>
          </a:prstGeom>
          <a:solidFill>
            <a:srgbClr val="FF000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Donut 17">
            <a:extLst>
              <a:ext uri="{FF2B5EF4-FFF2-40B4-BE49-F238E27FC236}">
                <a16:creationId xmlns:a16="http://schemas.microsoft.com/office/drawing/2014/main" id="{C50D40BC-E344-F64A-8D27-DCC228C59D0B}"/>
              </a:ext>
            </a:extLst>
          </p:cNvPr>
          <p:cNvSpPr/>
          <p:nvPr/>
        </p:nvSpPr>
        <p:spPr>
          <a:xfrm>
            <a:off x="1536700" y="4847769"/>
            <a:ext cx="1330475" cy="558801"/>
          </a:xfrm>
          <a:prstGeom prst="donut">
            <a:avLst>
              <a:gd name="adj" fmla="val 8619"/>
            </a:avLst>
          </a:prstGeom>
          <a:solidFill>
            <a:srgbClr val="FF0000"/>
          </a:solidFill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2866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C699A-7C4E-D542-9F7C-F0CDDDA0C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267" y="0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Traditional Principal Component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46470-112D-D14D-984E-C3EB4C382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600" y="1344541"/>
            <a:ext cx="10515600" cy="6323540"/>
          </a:xfrm>
        </p:spPr>
        <p:txBody>
          <a:bodyPr>
            <a:normAutofit/>
          </a:bodyPr>
          <a:lstStyle/>
          <a:p>
            <a:r>
              <a:rPr lang="en-US" sz="2400" dirty="0"/>
              <a:t>PCA – Finds a linear basis of reduced dimensionality for the data in which the amount of variance is maximal</a:t>
            </a:r>
          </a:p>
          <a:p>
            <a:r>
              <a:rPr lang="en-US" sz="2400" dirty="0"/>
              <a:t>Maximize variance:</a:t>
            </a:r>
          </a:p>
          <a:p>
            <a:endParaRPr lang="en-US" sz="2400" dirty="0"/>
          </a:p>
          <a:p>
            <a:r>
              <a:rPr lang="en-US" sz="2400" dirty="0"/>
              <a:t>Minimizing squared sum of errors: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Finds the linear mapping </a:t>
            </a:r>
            <a:r>
              <a:rPr lang="en-US" sz="2400" b="1" dirty="0"/>
              <a:t>M</a:t>
            </a:r>
            <a:r>
              <a:rPr lang="en-US" sz="2400" dirty="0"/>
              <a:t> that is defined by </a:t>
            </a:r>
            <a:r>
              <a:rPr lang="en-US" sz="2400" i="1" dirty="0"/>
              <a:t>d</a:t>
            </a:r>
            <a:r>
              <a:rPr lang="en-US" sz="2400" dirty="0"/>
              <a:t> principal eigenvectors of the covariance matrix. The new lower dimensional space </a:t>
            </a:r>
            <a:r>
              <a:rPr lang="en-US" sz="2400" b="1" dirty="0"/>
              <a:t>Y</a:t>
            </a:r>
            <a:r>
              <a:rPr lang="en-US" sz="2400" dirty="0"/>
              <a:t> is the product of the data matrix </a:t>
            </a:r>
            <a:r>
              <a:rPr lang="en-US" sz="2400" b="1" dirty="0"/>
              <a:t>X</a:t>
            </a:r>
            <a:r>
              <a:rPr lang="en-US" sz="2400" dirty="0"/>
              <a:t> and the linear mapping matrix </a:t>
            </a:r>
            <a:r>
              <a:rPr lang="en-US" sz="2400" b="1" dirty="0"/>
              <a:t>M</a:t>
            </a:r>
            <a:r>
              <a:rPr lang="en-US" sz="2400" dirty="0"/>
              <a:t>.  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CA_gif.mov">
            <a:hlinkClick r:id="" action="ppaction://media"/>
            <a:extLst>
              <a:ext uri="{FF2B5EF4-FFF2-40B4-BE49-F238E27FC236}">
                <a16:creationId xmlns:a16="http://schemas.microsoft.com/office/drawing/2014/main" id="{6CABC37B-EC02-2444-8023-DCB058A6951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241.993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060383" y="2547504"/>
            <a:ext cx="3022296" cy="2486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19C7FA-D4D0-6340-8EE8-BE028A6547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1185" y="6221442"/>
            <a:ext cx="1264540" cy="34839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A841D17-339E-FE45-A6AA-9F5FAFED09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69937" y="3280697"/>
            <a:ext cx="2042997" cy="4936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EBD7FCB-99B9-EB4B-86EE-B35FC3172C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6515" y="4366664"/>
            <a:ext cx="3170818" cy="667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21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8A1EA-7E95-8049-B7C9-548C164BC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Drawbacks of linear PCa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5813A9F-98C9-694A-A1FF-48CF1ACDC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94" y="1950745"/>
            <a:ext cx="7536739" cy="490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608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7D5BC-EBA1-264F-BDA8-6F90B04F4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Kernel PCA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0D0EF64-EF0B-844F-8669-82C381F50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725" y="1209056"/>
            <a:ext cx="11029615" cy="4639733"/>
          </a:xfrm>
        </p:spPr>
        <p:txBody>
          <a:bodyPr>
            <a:normAutofit/>
          </a:bodyPr>
          <a:lstStyle/>
          <a:p>
            <a:r>
              <a:rPr lang="en-US" sz="2400" dirty="0"/>
              <a:t>Kernel PCA – applies a kernel function to the data and then performs traditional PCA in the kernel space. </a:t>
            </a:r>
          </a:p>
          <a:p>
            <a:pPr lvl="1"/>
            <a:r>
              <a:rPr lang="en-US" sz="2400" dirty="0"/>
              <a:t>Gaussian  Kernel, Polynomial Kernel, Linear Kernel (traditional PCA)</a:t>
            </a:r>
            <a:endParaRPr lang="en-US" sz="2400" b="1" dirty="0"/>
          </a:p>
          <a:p>
            <a:r>
              <a:rPr lang="en-US" sz="2400" dirty="0"/>
              <a:t>Computes the principal eigenvectors of the Kernel Matrix rather than the covariance matrix to find a non-linear mapping into the lower dimensional space.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8C3D302B-1299-D540-8B6C-4D38C315D8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0267" y="4603751"/>
            <a:ext cx="3859292" cy="196849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E03EF2A-64D8-F742-96A0-3D7E525A4C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89" t="2811" r="3396"/>
          <a:stretch/>
        </p:blipFill>
        <p:spPr>
          <a:xfrm>
            <a:off x="310257" y="4318000"/>
            <a:ext cx="7614542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231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7EB60-CAE5-EE4D-B656-945F1483A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Isomap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4C689E4-2A4F-BA42-8C30-934665C6F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2862" y="1045412"/>
            <a:ext cx="11746276" cy="4933540"/>
          </a:xfrm>
        </p:spPr>
        <p:txBody>
          <a:bodyPr>
            <a:normAutofit/>
          </a:bodyPr>
          <a:lstStyle/>
          <a:p>
            <a:r>
              <a:rPr lang="en-US" sz="2800" dirty="0"/>
              <a:t>Isomap techniques aim to preserve geodesic distances between data points rather than Euclidean</a:t>
            </a:r>
          </a:p>
          <a:p>
            <a:r>
              <a:rPr lang="en-US" sz="2800" dirty="0"/>
              <a:t>Useful for high dimensional data that lies on a curved manifold</a:t>
            </a:r>
          </a:p>
          <a:p>
            <a:pPr lvl="1"/>
            <a:r>
              <a:rPr lang="en-US" sz="2600" dirty="0"/>
              <a:t>The geodesic distances between a data point and it’s k-nearest neighbors is computed and forms a geodesic distance matrix to which classical scaling is applied. </a:t>
            </a:r>
          </a:p>
          <a:p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E4D5A93-E51C-364A-953E-23CA41C7F0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572" y="4618738"/>
            <a:ext cx="5343694" cy="2239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52975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{743ECEBB-E92A-9645-9D3E-F085F0B7C7AD}tf10001123</Template>
  <TotalTime>2868</TotalTime>
  <Words>769</Words>
  <Application>Microsoft Macintosh PowerPoint</Application>
  <PresentationFormat>Widescreen</PresentationFormat>
  <Paragraphs>110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Angsana New</vt:lpstr>
      <vt:lpstr>Gill Sans MT</vt:lpstr>
      <vt:lpstr>Wingdings 2</vt:lpstr>
      <vt:lpstr>Dividend</vt:lpstr>
      <vt:lpstr>Dimensionality Reduction Review</vt:lpstr>
      <vt:lpstr>Outline</vt:lpstr>
      <vt:lpstr>Dimensionality Reduction</vt:lpstr>
      <vt:lpstr>Dimensionality Reduction</vt:lpstr>
      <vt:lpstr>PowerPoint Presentation</vt:lpstr>
      <vt:lpstr>Traditional Principal Component Analysis</vt:lpstr>
      <vt:lpstr>Drawbacks of linear PCa</vt:lpstr>
      <vt:lpstr>Kernel PCA</vt:lpstr>
      <vt:lpstr>Isomap</vt:lpstr>
      <vt:lpstr>ISOmap</vt:lpstr>
      <vt:lpstr>Local linear embedding (lle)</vt:lpstr>
      <vt:lpstr>Sammon mapping</vt:lpstr>
      <vt:lpstr>Computational cost</vt:lpstr>
      <vt:lpstr>Experimental setup</vt:lpstr>
      <vt:lpstr>Comparison metrics</vt:lpstr>
      <vt:lpstr>Performance on Artificial Datasets</vt:lpstr>
      <vt:lpstr>Performance on Natural Datasets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Dimensionality Reduction Review</dc:title>
  <dc:creator>McCauley, Dalyn (mcca6248@vandals.uidaho.edu)</dc:creator>
  <cp:lastModifiedBy>Microsoft Office User</cp:lastModifiedBy>
  <cp:revision>64</cp:revision>
  <dcterms:created xsi:type="dcterms:W3CDTF">2018-10-28T03:14:25Z</dcterms:created>
  <dcterms:modified xsi:type="dcterms:W3CDTF">2018-11-01T20:08:42Z</dcterms:modified>
</cp:coreProperties>
</file>